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5">
  <p:sldMasterIdLst>
    <p:sldMasterId id="2147484869" r:id="rId1"/>
  </p:sldMasterIdLst>
  <p:notesMasterIdLst>
    <p:notesMasterId r:id="rId10"/>
  </p:notesMasterIdLst>
  <p:handoutMasterIdLst>
    <p:handoutMasterId r:id="rId11"/>
  </p:handoutMasterIdLst>
  <p:sldIdLst>
    <p:sldId id="256" r:id="rId2"/>
    <p:sldId id="268" r:id="rId3"/>
    <p:sldId id="276" r:id="rId4"/>
    <p:sldId id="269" r:id="rId5"/>
    <p:sldId id="260" r:id="rId6"/>
    <p:sldId id="271" r:id="rId7"/>
    <p:sldId id="273" r:id="rId8"/>
    <p:sldId id="278" r:id="rId9"/>
  </p:sldIdLst>
  <p:sldSz cx="12188825" cy="6858000"/>
  <p:notesSz cx="7010400" cy="93726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608013" indent="-150813" algn="l" rtl="0" fontAlgn="base">
      <a:spcBef>
        <a:spcPct val="0"/>
      </a:spcBef>
      <a:spcAft>
        <a:spcPct val="0"/>
      </a:spcAft>
      <a:defRPr kern="1200">
        <a:solidFill>
          <a:schemeClr val="tx1"/>
        </a:solidFill>
        <a:latin typeface="Arial" charset="0"/>
        <a:ea typeface="+mn-ea"/>
        <a:cs typeface="+mn-cs"/>
      </a:defRPr>
    </a:lvl2pPr>
    <a:lvl3pPr marL="1217613" indent="-303213" algn="l" rtl="0" fontAlgn="base">
      <a:spcBef>
        <a:spcPct val="0"/>
      </a:spcBef>
      <a:spcAft>
        <a:spcPct val="0"/>
      </a:spcAft>
      <a:defRPr kern="1200">
        <a:solidFill>
          <a:schemeClr val="tx1"/>
        </a:solidFill>
        <a:latin typeface="Arial" charset="0"/>
        <a:ea typeface="+mn-ea"/>
        <a:cs typeface="+mn-cs"/>
      </a:defRPr>
    </a:lvl3pPr>
    <a:lvl4pPr marL="1827213" indent="-455613" algn="l" rtl="0" fontAlgn="base">
      <a:spcBef>
        <a:spcPct val="0"/>
      </a:spcBef>
      <a:spcAft>
        <a:spcPct val="0"/>
      </a:spcAft>
      <a:defRPr kern="1200">
        <a:solidFill>
          <a:schemeClr val="tx1"/>
        </a:solidFill>
        <a:latin typeface="Arial" charset="0"/>
        <a:ea typeface="+mn-ea"/>
        <a:cs typeface="+mn-cs"/>
      </a:defRPr>
    </a:lvl4pPr>
    <a:lvl5pPr marL="2436813" indent="-60801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79" autoAdjust="0"/>
  </p:normalViewPr>
  <p:slideViewPr>
    <p:cSldViewPr>
      <p:cViewPr varScale="1">
        <p:scale>
          <a:sx n="115" d="100"/>
          <a:sy n="115" d="100"/>
        </p:scale>
        <p:origin x="-1160" y="-104"/>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tags" Target="tags/tag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8313"/>
          </a:xfrm>
          <a:prstGeom prst="rect">
            <a:avLst/>
          </a:prstGeom>
        </p:spPr>
        <p:txBody>
          <a:bodyPr vert="horz" lIns="91440" tIns="45720" rIns="91440" bIns="45720" rtlCol="0"/>
          <a:lstStyle>
            <a:lvl1pPr algn="r">
              <a:defRPr sz="1200"/>
            </a:lvl1pPr>
          </a:lstStyle>
          <a:p>
            <a:fld id="{97771E11-1143-49F7-B56B-95C5D4658F0A}" type="datetimeFigureOut">
              <a:rPr lang="en-US" smtClean="0"/>
              <a:t>6/27/16</a:t>
            </a:fld>
            <a:endParaRPr lang="en-US"/>
          </a:p>
        </p:txBody>
      </p:sp>
      <p:sp>
        <p:nvSpPr>
          <p:cNvPr id="4" name="Footer Placeholder 3"/>
          <p:cNvSpPr>
            <a:spLocks noGrp="1"/>
          </p:cNvSpPr>
          <p:nvPr>
            <p:ph type="ftr" sz="quarter" idx="2"/>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02700"/>
            <a:ext cx="3038475" cy="468313"/>
          </a:xfrm>
          <a:prstGeom prst="rect">
            <a:avLst/>
          </a:prstGeom>
        </p:spPr>
        <p:txBody>
          <a:bodyPr vert="horz" lIns="91440" tIns="45720" rIns="91440" bIns="45720" rtlCol="0" anchor="b"/>
          <a:lstStyle>
            <a:lvl1pPr algn="r">
              <a:defRPr sz="1200"/>
            </a:lvl1pPr>
          </a:lstStyle>
          <a:p>
            <a:fld id="{05504A62-8C62-4FA8-8E46-6541DF89D1A0}" type="slidenum">
              <a:rPr lang="en-US" smtClean="0"/>
              <a:t>‹#›</a:t>
            </a:fld>
            <a:endParaRPr lang="en-US"/>
          </a:p>
        </p:txBody>
      </p:sp>
    </p:spTree>
    <p:extLst>
      <p:ext uri="{BB962C8B-B14F-4D97-AF65-F5344CB8AC3E}">
        <p14:creationId xmlns:p14="http://schemas.microsoft.com/office/powerpoint/2010/main" val="775268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8313"/>
          </a:xfrm>
          <a:prstGeom prst="rect">
            <a:avLst/>
          </a:prstGeom>
        </p:spPr>
        <p:txBody>
          <a:bodyPr vert="horz" lIns="91440" tIns="45720" rIns="91440" bIns="45720" rtlCol="0"/>
          <a:lstStyle>
            <a:lvl1pPr algn="r">
              <a:defRPr sz="1200"/>
            </a:lvl1pPr>
          </a:lstStyle>
          <a:p>
            <a:fld id="{1D4F976B-ED4F-4A18-A89B-CA3A81CD61D0}" type="datetimeFigureOut">
              <a:rPr lang="en-US" smtClean="0"/>
              <a:t>6/27/16</a:t>
            </a:fld>
            <a:endParaRPr lang="en-US"/>
          </a:p>
        </p:txBody>
      </p:sp>
      <p:sp>
        <p:nvSpPr>
          <p:cNvPr id="4" name="Slide Image Placeholder 3"/>
          <p:cNvSpPr>
            <a:spLocks noGrp="1" noRot="1" noChangeAspect="1"/>
          </p:cNvSpPr>
          <p:nvPr>
            <p:ph type="sldImg" idx="2"/>
          </p:nvPr>
        </p:nvSpPr>
        <p:spPr>
          <a:xfrm>
            <a:off x="382588" y="703263"/>
            <a:ext cx="6245225" cy="3514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51350"/>
            <a:ext cx="5607050" cy="4217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02700"/>
            <a:ext cx="3038475" cy="468313"/>
          </a:xfrm>
          <a:prstGeom prst="rect">
            <a:avLst/>
          </a:prstGeom>
        </p:spPr>
        <p:txBody>
          <a:bodyPr vert="horz" lIns="91440" tIns="45720" rIns="91440" bIns="45720" rtlCol="0" anchor="b"/>
          <a:lstStyle>
            <a:lvl1pPr algn="r">
              <a:defRPr sz="1200"/>
            </a:lvl1pPr>
          </a:lstStyle>
          <a:p>
            <a:fld id="{667BBE48-77AC-4802-AABE-9F2A06380FC9}" type="slidenum">
              <a:rPr lang="en-US" smtClean="0"/>
              <a:t>‹#›</a:t>
            </a:fld>
            <a:endParaRPr lang="en-US"/>
          </a:p>
        </p:txBody>
      </p:sp>
    </p:spTree>
    <p:extLst>
      <p:ext uri="{BB962C8B-B14F-4D97-AF65-F5344CB8AC3E}">
        <p14:creationId xmlns:p14="http://schemas.microsoft.com/office/powerpoint/2010/main" val="414612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1</a:t>
            </a:fld>
            <a:endParaRPr lang="en-US"/>
          </a:p>
        </p:txBody>
      </p:sp>
    </p:spTree>
    <p:extLst>
      <p:ext uri="{BB962C8B-B14F-4D97-AF65-F5344CB8AC3E}">
        <p14:creationId xmlns:p14="http://schemas.microsoft.com/office/powerpoint/2010/main" val="408625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2</a:t>
            </a:fld>
            <a:endParaRPr lang="en-US"/>
          </a:p>
        </p:txBody>
      </p:sp>
    </p:spTree>
    <p:extLst>
      <p:ext uri="{BB962C8B-B14F-4D97-AF65-F5344CB8AC3E}">
        <p14:creationId xmlns:p14="http://schemas.microsoft.com/office/powerpoint/2010/main" val="147761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67BBE48-77AC-4802-AABE-9F2A06380FC9}" type="slidenum">
              <a:rPr lang="en-US" smtClean="0"/>
              <a:t>3</a:t>
            </a:fld>
            <a:endParaRPr lang="en-US"/>
          </a:p>
        </p:txBody>
      </p:sp>
    </p:spTree>
    <p:extLst>
      <p:ext uri="{BB962C8B-B14F-4D97-AF65-F5344CB8AC3E}">
        <p14:creationId xmlns:p14="http://schemas.microsoft.com/office/powerpoint/2010/main" val="3242331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4</a:t>
            </a:fld>
            <a:endParaRPr lang="en-US"/>
          </a:p>
        </p:txBody>
      </p:sp>
    </p:spTree>
    <p:extLst>
      <p:ext uri="{BB962C8B-B14F-4D97-AF65-F5344CB8AC3E}">
        <p14:creationId xmlns:p14="http://schemas.microsoft.com/office/powerpoint/2010/main" val="1826821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5</a:t>
            </a:fld>
            <a:endParaRPr lang="en-US"/>
          </a:p>
        </p:txBody>
      </p:sp>
    </p:spTree>
    <p:extLst>
      <p:ext uri="{BB962C8B-B14F-4D97-AF65-F5344CB8AC3E}">
        <p14:creationId xmlns:p14="http://schemas.microsoft.com/office/powerpoint/2010/main" val="388726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Bastian/Helm RPM results</a:t>
            </a:r>
          </a:p>
          <a:p>
            <a:r>
              <a:rPr lang="en-US" dirty="0" smtClean="0"/>
              <a:t>5/25/2016</a:t>
            </a:r>
            <a:endParaRPr lang="en-US" dirty="0"/>
          </a:p>
        </p:txBody>
      </p:sp>
      <p:sp>
        <p:nvSpPr>
          <p:cNvPr id="4" name="Slide Number Placeholder 3"/>
          <p:cNvSpPr>
            <a:spLocks noGrp="1"/>
          </p:cNvSpPr>
          <p:nvPr>
            <p:ph type="sldNum" sz="quarter" idx="10"/>
          </p:nvPr>
        </p:nvSpPr>
        <p:spPr/>
        <p:txBody>
          <a:bodyPr/>
          <a:lstStyle/>
          <a:p>
            <a:fld id="{FFE54BB3-4CD0-4E0B-8C77-25D3593D5E64}" type="slidenum">
              <a:rPr lang="en-US" smtClean="0"/>
              <a:t>6</a:t>
            </a:fld>
            <a:endParaRPr lang="en-US"/>
          </a:p>
        </p:txBody>
      </p:sp>
    </p:spTree>
    <p:extLst>
      <p:ext uri="{BB962C8B-B14F-4D97-AF65-F5344CB8AC3E}">
        <p14:creationId xmlns:p14="http://schemas.microsoft.com/office/powerpoint/2010/main" val="724320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r>
              <a:rPr lang="en-US" baseline="0" dirty="0" smtClean="0"/>
              <a:t> 2018 with 2019/2020 BRA results Jeff bastion</a:t>
            </a:r>
            <a:endParaRPr lang="en-US" dirty="0"/>
          </a:p>
        </p:txBody>
      </p:sp>
      <p:sp>
        <p:nvSpPr>
          <p:cNvPr id="4" name="Slide Number Placeholder 3"/>
          <p:cNvSpPr>
            <a:spLocks noGrp="1"/>
          </p:cNvSpPr>
          <p:nvPr>
            <p:ph type="sldNum" sz="quarter" idx="10"/>
          </p:nvPr>
        </p:nvSpPr>
        <p:spPr/>
        <p:txBody>
          <a:bodyPr/>
          <a:lstStyle/>
          <a:p>
            <a:fld id="{A37844E3-1BE9-4D82-896C-E225626C880C}" type="slidenum">
              <a:rPr lang="en-US" smtClean="0"/>
              <a:t>7</a:t>
            </a:fld>
            <a:endParaRPr lang="en-US"/>
          </a:p>
        </p:txBody>
      </p:sp>
    </p:spTree>
    <p:extLst>
      <p:ext uri="{BB962C8B-B14F-4D97-AF65-F5344CB8AC3E}">
        <p14:creationId xmlns:p14="http://schemas.microsoft.com/office/powerpoint/2010/main" val="1578531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Illustrated graphically with out-of-market PPA example</a:t>
            </a:r>
          </a:p>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8</a:t>
            </a:fld>
            <a:endParaRPr lang="en-US"/>
          </a:p>
        </p:txBody>
      </p:sp>
    </p:spTree>
    <p:extLst>
      <p:ext uri="{BB962C8B-B14F-4D97-AF65-F5344CB8AC3E}">
        <p14:creationId xmlns:p14="http://schemas.microsoft.com/office/powerpoint/2010/main" val="193978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G:\Corporate\PJM templates and standards\new ppt templates\2012-16-9Ratio-TemplateElements-03.jpg"/>
          <p:cNvPicPr>
            <a:picLocks noChangeAspect="1" noChangeArrowheads="1"/>
          </p:cNvPicPr>
          <p:nvPr userDrawn="1"/>
        </p:nvPicPr>
        <p:blipFill>
          <a:blip r:embed="rId2">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G:\Corporate\PJM templates and standards\new ppt templates\2012-16-9Ratio-TemplateElements-02.jpg"/>
          <p:cNvPicPr>
            <a:picLocks noChangeAspect="1" noChangeArrowheads="1"/>
          </p:cNvPicPr>
          <p:nvPr userDrawn="1"/>
        </p:nvPicPr>
        <p:blipFill>
          <a:blip r:embed="rId3">
            <a:extLst>
              <a:ext uri="{28A0092B-C50C-407E-A947-70E740481C1C}">
                <a14:useLocalDpi xmlns:a14="http://schemas.microsoft.com/office/drawing/2010/main" val="0"/>
              </a:ext>
            </a:extLst>
          </a:blip>
          <a:srcRect t="5946"/>
          <a:stretch>
            <a:fillRect/>
          </a:stretch>
        </p:blipFill>
        <p:spPr bwMode="auto">
          <a:xfrm>
            <a:off x="0" y="0"/>
            <a:ext cx="121888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835733" y="6381750"/>
            <a:ext cx="946692" cy="29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dirty="0" smtClean="0">
                <a:solidFill>
                  <a:schemeClr val="bg1"/>
                </a:solidFill>
              </a:rPr>
              <a:t>PJM</a:t>
            </a:r>
            <a:r>
              <a:rPr lang="en-US" altLang="en-US" sz="1100" dirty="0" smtClean="0">
                <a:solidFill>
                  <a:schemeClr val="bg1"/>
                </a:solidFill>
                <a:cs typeface="Arial" charset="0"/>
              </a:rPr>
              <a:t>©2016</a:t>
            </a:r>
            <a:endParaRPr lang="en-US" altLang="en-US" sz="1100" dirty="0">
              <a:solidFill>
                <a:schemeClr val="bg1"/>
              </a:solidFill>
              <a:cs typeface="Arial" charset="0"/>
            </a:endParaRPr>
          </a:p>
        </p:txBody>
      </p:sp>
      <p:sp>
        <p:nvSpPr>
          <p:cNvPr id="14340" name="Rectangle 4"/>
          <p:cNvSpPr>
            <a:spLocks noGrp="1" noChangeArrowheads="1"/>
          </p:cNvSpPr>
          <p:nvPr>
            <p:ph type="ctrTitle"/>
          </p:nvPr>
        </p:nvSpPr>
        <p:spPr>
          <a:xfrm>
            <a:off x="914162" y="2130428"/>
            <a:ext cx="10360501" cy="1470025"/>
          </a:xfrm>
        </p:spPr>
        <p:txBody>
          <a:bodyPr/>
          <a:lstStyle>
            <a:lvl1pPr algn="ctr">
              <a:defRPr sz="3600"/>
            </a:lvl1pPr>
          </a:lstStyle>
          <a:p>
            <a:r>
              <a:rPr lang="en-US" smtClean="0"/>
              <a:t>Click to edit Master title style</a:t>
            </a:r>
            <a:endParaRPr lang="en-US" dirty="0"/>
          </a:p>
        </p:txBody>
      </p:sp>
      <p:sp>
        <p:nvSpPr>
          <p:cNvPr id="14341" name="Rectangle 5"/>
          <p:cNvSpPr>
            <a:spLocks noGrp="1" noChangeArrowheads="1"/>
          </p:cNvSpPr>
          <p:nvPr>
            <p:ph type="subTitle" idx="1"/>
          </p:nvPr>
        </p:nvSpPr>
        <p:spPr>
          <a:xfrm>
            <a:off x="6907001" y="3810000"/>
            <a:ext cx="4367662" cy="1752600"/>
          </a:xfrm>
        </p:spPr>
        <p:txBody>
          <a:bodyPr/>
          <a:lstStyle>
            <a:lvl1pPr marL="0" indent="0">
              <a:buFontTx/>
              <a:buNone/>
              <a:defRPr sz="2000"/>
            </a:lvl1pPr>
          </a:lstStyle>
          <a:p>
            <a:r>
              <a:rPr lang="en-US" smtClean="0"/>
              <a:t>Click to edit Master subtitle style</a:t>
            </a:r>
            <a:endParaRPr lang="en-US" dirty="0"/>
          </a:p>
        </p:txBody>
      </p:sp>
      <p:sp>
        <p:nvSpPr>
          <p:cNvPr id="7" name="Rectangle 6"/>
          <p:cNvSpPr>
            <a:spLocks noGrp="1" noChangeArrowheads="1"/>
          </p:cNvSpPr>
          <p:nvPr>
            <p:ph type="ftr" sz="quarter" idx="10"/>
          </p:nvPr>
        </p:nvSpPr>
        <p:spPr/>
        <p:txBody>
          <a:bodyPr/>
          <a:lstStyle>
            <a:lvl1pPr>
              <a:defRPr/>
            </a:lvl1pPr>
          </a:lstStyle>
          <a:p>
            <a:pPr>
              <a:defRPr/>
            </a:pPr>
            <a:r>
              <a:rPr lang="en-US"/>
              <a:t>www.pjm.com</a:t>
            </a:r>
          </a:p>
        </p:txBody>
      </p:sp>
    </p:spTree>
    <p:extLst>
      <p:ext uri="{BB962C8B-B14F-4D97-AF65-F5344CB8AC3E}">
        <p14:creationId xmlns:p14="http://schemas.microsoft.com/office/powerpoint/2010/main" val="210671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08602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80332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5005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7"/>
            <a:ext cx="10969943"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441" y="2057400"/>
            <a:ext cx="538339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5986" y="20574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5986" y="41910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160468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G:\Corporate\PJM templates and standards\new ppt templates\2012-16-9Ratio-TemplateElements-03.jpg"/>
          <p:cNvPicPr>
            <a:picLocks noChangeAspect="1" noChangeArrowheads="1"/>
          </p:cNvPicPr>
          <p:nvPr/>
        </p:nvPicPr>
        <p:blipFill>
          <a:blip r:embed="rId7">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descr="G:\Corporate\PJM templates and standards\new ppt templates\2012-16-9Ratio-TemplateElements-02.jpg"/>
          <p:cNvPicPr>
            <a:picLocks noChangeAspect="1" noChangeArrowheads="1"/>
          </p:cNvPicPr>
          <p:nvPr/>
        </p:nvPicPr>
        <p:blipFill>
          <a:blip r:embed="rId8">
            <a:extLst>
              <a:ext uri="{28A0092B-C50C-407E-A947-70E740481C1C}">
                <a14:useLocalDpi xmlns:a14="http://schemas.microsoft.com/office/drawing/2010/main" val="0"/>
              </a:ext>
            </a:extLst>
          </a:blip>
          <a:srcRect t="6487"/>
          <a:stretch>
            <a:fillRect/>
          </a:stretch>
        </p:blipFill>
        <p:spPr bwMode="auto">
          <a:xfrm>
            <a:off x="0" y="0"/>
            <a:ext cx="12188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609600" y="152400"/>
            <a:ext cx="109696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609600" y="1600200"/>
            <a:ext cx="109696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Text Box 9"/>
          <p:cNvSpPr txBox="1">
            <a:spLocks noChangeArrowheads="1"/>
          </p:cNvSpPr>
          <p:nvPr/>
        </p:nvSpPr>
        <p:spPr bwMode="auto">
          <a:xfrm>
            <a:off x="10835734" y="6381750"/>
            <a:ext cx="946691" cy="29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dirty="0" smtClean="0">
                <a:solidFill>
                  <a:schemeClr val="bg1"/>
                </a:solidFill>
              </a:rPr>
              <a:t>PJM</a:t>
            </a:r>
            <a:r>
              <a:rPr lang="en-US" altLang="en-US" sz="1100" dirty="0" smtClean="0">
                <a:solidFill>
                  <a:schemeClr val="bg1"/>
                </a:solidFill>
                <a:cs typeface="Arial" charset="0"/>
              </a:rPr>
              <a:t>©2016</a:t>
            </a:r>
            <a:endParaRPr lang="en-US" altLang="en-US" sz="1100" dirty="0">
              <a:solidFill>
                <a:schemeClr val="bg1"/>
              </a:solidFill>
              <a:cs typeface="Arial" charset="0"/>
            </a:endParaRPr>
          </a:p>
        </p:txBody>
      </p:sp>
      <p:sp>
        <p:nvSpPr>
          <p:cNvPr id="1031" name="Text Box 10"/>
          <p:cNvSpPr txBox="1">
            <a:spLocks noChangeArrowheads="1"/>
          </p:cNvSpPr>
          <p:nvPr/>
        </p:nvSpPr>
        <p:spPr bwMode="auto">
          <a:xfrm>
            <a:off x="5891213" y="6381750"/>
            <a:ext cx="4508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fld id="{D0A9EF66-B759-4028-8EC0-388D1F2AD705}" type="slidenum">
              <a:rPr lang="en-US" altLang="en-US" sz="1300">
                <a:solidFill>
                  <a:schemeClr val="bg1"/>
                </a:solidFill>
              </a:rPr>
              <a:pPr/>
              <a:t>‹#›</a:t>
            </a:fld>
            <a:endParaRPr lang="en-US" altLang="en-US" sz="1300">
              <a:solidFill>
                <a:schemeClr val="bg1"/>
              </a:solidFill>
            </a:endParaRPr>
          </a:p>
        </p:txBody>
      </p:sp>
      <p:sp>
        <p:nvSpPr>
          <p:cNvPr id="9" name="Rectangle 5"/>
          <p:cNvSpPr>
            <a:spLocks noGrp="1" noChangeArrowheads="1"/>
          </p:cNvSpPr>
          <p:nvPr>
            <p:ph type="ftr" sz="quarter" idx="3"/>
          </p:nvPr>
        </p:nvSpPr>
        <p:spPr bwMode="auto">
          <a:xfrm>
            <a:off x="711200" y="6381750"/>
            <a:ext cx="3859213" cy="476250"/>
          </a:xfrm>
          <a:prstGeom prst="rect">
            <a:avLst/>
          </a:prstGeom>
          <a:noFill/>
          <a:ln w="9525">
            <a:noFill/>
            <a:miter lim="800000"/>
            <a:headEnd/>
            <a:tailEnd/>
          </a:ln>
          <a:effectLst/>
        </p:spPr>
        <p:txBody>
          <a:bodyPr vert="horz" wrap="square" lIns="121899" tIns="60949" rIns="121899" bIns="60949" numCol="1" anchor="t" anchorCtr="0" compatLnSpc="1">
            <a:prstTxWarp prst="textNoShape">
              <a:avLst/>
            </a:prstTxWarp>
          </a:bodyPr>
          <a:lstStyle>
            <a:lvl1pPr algn="l">
              <a:defRPr sz="1100">
                <a:solidFill>
                  <a:schemeClr val="bg1"/>
                </a:solidFill>
                <a:latin typeface="Arial" charset="0"/>
              </a:defRPr>
            </a:lvl1pPr>
          </a:lstStyle>
          <a:p>
            <a:pPr>
              <a:defRPr/>
            </a:pPr>
            <a:r>
              <a:rPr lang="en-US"/>
              <a:t>www.pjm.com</a:t>
            </a:r>
          </a:p>
        </p:txBody>
      </p:sp>
    </p:spTree>
  </p:cSld>
  <p:clrMap bg1="lt1" tx1="dk1" bg2="lt2" tx2="dk2" accent1="accent1" accent2="accent2" accent3="accent3" accent4="accent4" accent5="accent5" accent6="accent6" hlink="hlink" folHlink="folHlink"/>
  <p:sldLayoutIdLst>
    <p:sldLayoutId id="2147485832" r:id="rId1"/>
    <p:sldLayoutId id="2147485828" r:id="rId2"/>
    <p:sldLayoutId id="2147485829" r:id="rId3"/>
    <p:sldLayoutId id="2147485830" r:id="rId4"/>
    <p:sldLayoutId id="2147485831" r:id="rId5"/>
  </p:sldLayoutIdLst>
  <p:hf sldNum="0" hdr="0" dt="0"/>
  <p:txStyles>
    <p:titleStyle>
      <a:lvl1pPr algn="r" rtl="0" eaLnBrk="1" fontAlgn="base" hangingPunct="1">
        <a:spcBef>
          <a:spcPct val="0"/>
        </a:spcBef>
        <a:spcAft>
          <a:spcPct val="0"/>
        </a:spcAft>
        <a:defRPr lang="en-US" altLang="en-US" sz="2800" dirty="0">
          <a:solidFill>
            <a:srgbClr val="454545"/>
          </a:solidFill>
          <a:latin typeface="+mj-lt"/>
          <a:ea typeface="+mj-ea"/>
          <a:cs typeface="+mj-cs"/>
        </a:defRPr>
      </a:lvl1pPr>
      <a:lvl2pPr algn="r" rtl="0" eaLnBrk="1" fontAlgn="base" hangingPunct="1">
        <a:spcBef>
          <a:spcPct val="0"/>
        </a:spcBef>
        <a:spcAft>
          <a:spcPct val="0"/>
        </a:spcAft>
        <a:defRPr sz="2800">
          <a:solidFill>
            <a:srgbClr val="454545"/>
          </a:solidFill>
          <a:latin typeface="Arial" charset="0"/>
        </a:defRPr>
      </a:lvl2pPr>
      <a:lvl3pPr algn="r" rtl="0" eaLnBrk="1" fontAlgn="base" hangingPunct="1">
        <a:spcBef>
          <a:spcPct val="0"/>
        </a:spcBef>
        <a:spcAft>
          <a:spcPct val="0"/>
        </a:spcAft>
        <a:defRPr sz="2800">
          <a:solidFill>
            <a:srgbClr val="454545"/>
          </a:solidFill>
          <a:latin typeface="Arial" charset="0"/>
        </a:defRPr>
      </a:lvl3pPr>
      <a:lvl4pPr algn="r" rtl="0" eaLnBrk="1" fontAlgn="base" hangingPunct="1">
        <a:spcBef>
          <a:spcPct val="0"/>
        </a:spcBef>
        <a:spcAft>
          <a:spcPct val="0"/>
        </a:spcAft>
        <a:defRPr sz="2800">
          <a:solidFill>
            <a:srgbClr val="454545"/>
          </a:solidFill>
          <a:latin typeface="Arial" charset="0"/>
        </a:defRPr>
      </a:lvl4pPr>
      <a:lvl5pPr algn="r" rtl="0" eaLnBrk="1" fontAlgn="base" hangingPunct="1">
        <a:spcBef>
          <a:spcPct val="0"/>
        </a:spcBef>
        <a:spcAft>
          <a:spcPct val="0"/>
        </a:spcAft>
        <a:defRPr sz="2800">
          <a:solidFill>
            <a:srgbClr val="454545"/>
          </a:solidFill>
          <a:latin typeface="Arial" charset="0"/>
        </a:defRPr>
      </a:lvl5pPr>
      <a:lvl6pPr marL="609493" algn="r" rtl="0" eaLnBrk="1" fontAlgn="base" hangingPunct="1">
        <a:spcBef>
          <a:spcPct val="0"/>
        </a:spcBef>
        <a:spcAft>
          <a:spcPct val="0"/>
        </a:spcAft>
        <a:defRPr sz="3700">
          <a:solidFill>
            <a:srgbClr val="454545"/>
          </a:solidFill>
          <a:latin typeface="Arial" charset="0"/>
        </a:defRPr>
      </a:lvl6pPr>
      <a:lvl7pPr marL="1218987" algn="r" rtl="0" eaLnBrk="1" fontAlgn="base" hangingPunct="1">
        <a:spcBef>
          <a:spcPct val="0"/>
        </a:spcBef>
        <a:spcAft>
          <a:spcPct val="0"/>
        </a:spcAft>
        <a:defRPr sz="3700">
          <a:solidFill>
            <a:srgbClr val="454545"/>
          </a:solidFill>
          <a:latin typeface="Arial" charset="0"/>
        </a:defRPr>
      </a:lvl7pPr>
      <a:lvl8pPr marL="1828480" algn="r" rtl="0" eaLnBrk="1" fontAlgn="base" hangingPunct="1">
        <a:spcBef>
          <a:spcPct val="0"/>
        </a:spcBef>
        <a:spcAft>
          <a:spcPct val="0"/>
        </a:spcAft>
        <a:defRPr sz="3700">
          <a:solidFill>
            <a:srgbClr val="454545"/>
          </a:solidFill>
          <a:latin typeface="Arial" charset="0"/>
        </a:defRPr>
      </a:lvl8pPr>
      <a:lvl9pPr marL="2437973" algn="r" rtl="0" eaLnBrk="1" fontAlgn="base" hangingPunct="1">
        <a:spcBef>
          <a:spcPct val="0"/>
        </a:spcBef>
        <a:spcAft>
          <a:spcPct val="0"/>
        </a:spcAft>
        <a:defRPr sz="3700">
          <a:solidFill>
            <a:srgbClr val="454545"/>
          </a:solidFill>
          <a:latin typeface="Arial" charset="0"/>
        </a:defRPr>
      </a:lvl9pPr>
    </p:titleStyle>
    <p:bodyStyle>
      <a:lvl1pPr marL="455613" indent="-455613" algn="l" rtl="0" eaLnBrk="1" fontAlgn="base" hangingPunct="1">
        <a:spcBef>
          <a:spcPct val="20000"/>
        </a:spcBef>
        <a:spcAft>
          <a:spcPct val="0"/>
        </a:spcAft>
        <a:buChar char="•"/>
        <a:defRPr lang="en-US" altLang="en-US" sz="2800" dirty="0">
          <a:solidFill>
            <a:schemeClr val="tx1"/>
          </a:solidFill>
          <a:latin typeface="+mj-lt"/>
          <a:ea typeface="+mn-ea"/>
          <a:cs typeface="+mn-cs"/>
        </a:defRPr>
      </a:lvl1pPr>
      <a:lvl2pPr marL="989013" indent="-379413" algn="l" rtl="0" eaLnBrk="1" fontAlgn="base" hangingPunct="1">
        <a:spcBef>
          <a:spcPct val="20000"/>
        </a:spcBef>
        <a:spcAft>
          <a:spcPct val="0"/>
        </a:spcAft>
        <a:buChar char="–"/>
        <a:defRPr sz="2600">
          <a:solidFill>
            <a:schemeClr val="tx1"/>
          </a:solidFill>
          <a:latin typeface="+mn-lt"/>
        </a:defRPr>
      </a:lvl2pPr>
      <a:lvl3pPr marL="1522413" indent="-303213" algn="l" rtl="0" eaLnBrk="1" fontAlgn="base" hangingPunct="1">
        <a:spcBef>
          <a:spcPct val="20000"/>
        </a:spcBef>
        <a:spcAft>
          <a:spcPct val="0"/>
        </a:spcAft>
        <a:buChar char="•"/>
        <a:defRPr sz="2400">
          <a:solidFill>
            <a:schemeClr val="tx1"/>
          </a:solidFill>
          <a:latin typeface="+mn-lt"/>
        </a:defRPr>
      </a:lvl3pPr>
      <a:lvl4pPr marL="2132013" indent="-303213" algn="l" rtl="0" eaLnBrk="1" fontAlgn="base" hangingPunct="1">
        <a:spcBef>
          <a:spcPct val="20000"/>
        </a:spcBef>
        <a:spcAft>
          <a:spcPct val="0"/>
        </a:spcAft>
        <a:buChar char="–"/>
        <a:defRPr sz="2000">
          <a:solidFill>
            <a:schemeClr val="tx1"/>
          </a:solidFill>
          <a:latin typeface="+mn-lt"/>
        </a:defRPr>
      </a:lvl4pPr>
      <a:lvl5pPr marL="2741613" indent="-303213" algn="l" rtl="0" eaLnBrk="1" fontAlgn="base" hangingPunct="1">
        <a:spcBef>
          <a:spcPct val="20000"/>
        </a:spcBef>
        <a:spcAft>
          <a:spcPct val="0"/>
        </a:spcAft>
        <a:buChar char="»"/>
        <a:defRPr sz="1900">
          <a:solidFill>
            <a:schemeClr val="tx1"/>
          </a:solidFill>
          <a:latin typeface="+mn-lt"/>
        </a:defRPr>
      </a:lvl5pPr>
      <a:lvl6pPr marL="3352213" indent="-304747" algn="l" rtl="0" eaLnBrk="1" fontAlgn="base" hangingPunct="1">
        <a:spcBef>
          <a:spcPct val="20000"/>
        </a:spcBef>
        <a:spcAft>
          <a:spcPct val="0"/>
        </a:spcAft>
        <a:buChar char="»"/>
        <a:defRPr sz="2100">
          <a:solidFill>
            <a:schemeClr val="tx1"/>
          </a:solidFill>
          <a:latin typeface="+mn-lt"/>
        </a:defRPr>
      </a:lvl6pPr>
      <a:lvl7pPr marL="3961707" indent="-304747" algn="l" rtl="0" eaLnBrk="1" fontAlgn="base" hangingPunct="1">
        <a:spcBef>
          <a:spcPct val="20000"/>
        </a:spcBef>
        <a:spcAft>
          <a:spcPct val="0"/>
        </a:spcAft>
        <a:buChar char="»"/>
        <a:defRPr sz="2100">
          <a:solidFill>
            <a:schemeClr val="tx1"/>
          </a:solidFill>
          <a:latin typeface="+mn-lt"/>
        </a:defRPr>
      </a:lvl7pPr>
      <a:lvl8pPr marL="4571200" indent="-304747" algn="l" rtl="0" eaLnBrk="1" fontAlgn="base" hangingPunct="1">
        <a:spcBef>
          <a:spcPct val="20000"/>
        </a:spcBef>
        <a:spcAft>
          <a:spcPct val="0"/>
        </a:spcAft>
        <a:buChar char="»"/>
        <a:defRPr sz="2100">
          <a:solidFill>
            <a:schemeClr val="tx1"/>
          </a:solidFill>
          <a:latin typeface="+mn-lt"/>
        </a:defRPr>
      </a:lvl8pPr>
      <a:lvl9pPr marL="5180693" indent="-304747" algn="l" rtl="0" eaLnBrk="1" fontAlgn="base" hangingPunct="1">
        <a:spcBef>
          <a:spcPct val="20000"/>
        </a:spcBef>
        <a:spcAft>
          <a:spcPct val="0"/>
        </a:spcAft>
        <a:buChar char="»"/>
        <a:defRPr sz="2100">
          <a:solidFill>
            <a:schemeClr val="tx1"/>
          </a:solidFill>
          <a:latin typeface="+mn-lt"/>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pjm.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Investment Efficiency</a:t>
            </a:r>
            <a:br>
              <a:rPr lang="en-US" dirty="0" smtClean="0"/>
            </a:br>
            <a:r>
              <a:rPr lang="en-US" sz="2400" dirty="0" smtClean="0"/>
              <a:t>Resource Exit/Entry in Organized Electricity Markets</a:t>
            </a:r>
            <a:endParaRPr lang="en-US" sz="2400" dirty="0"/>
          </a:p>
        </p:txBody>
      </p:sp>
      <p:sp>
        <p:nvSpPr>
          <p:cNvPr id="3" name="Subtitle 2"/>
          <p:cNvSpPr>
            <a:spLocks noGrp="1"/>
          </p:cNvSpPr>
          <p:nvPr>
            <p:ph type="subTitle" idx="1"/>
          </p:nvPr>
        </p:nvSpPr>
        <p:spPr>
          <a:xfrm>
            <a:off x="6170612" y="3810000"/>
            <a:ext cx="5867400" cy="1905000"/>
          </a:xfrm>
        </p:spPr>
        <p:txBody>
          <a:bodyPr/>
          <a:lstStyle/>
          <a:p>
            <a:r>
              <a:rPr lang="en-US" dirty="0" smtClean="0"/>
              <a:t>Vincent P. Duane </a:t>
            </a:r>
          </a:p>
          <a:p>
            <a:r>
              <a:rPr lang="en-US" dirty="0" smtClean="0"/>
              <a:t>SVP Law, Compliance &amp; External Relations </a:t>
            </a:r>
          </a:p>
          <a:p>
            <a:endParaRPr lang="en-US" dirty="0"/>
          </a:p>
          <a:p>
            <a:r>
              <a:rPr lang="en-US" dirty="0" smtClean="0"/>
              <a:t>PJM Interconnection, LLC</a:t>
            </a:r>
            <a:endParaRPr lang="en-US" dirty="0"/>
          </a:p>
        </p:txBody>
      </p:sp>
      <p:sp>
        <p:nvSpPr>
          <p:cNvPr id="4" name="Footer Placeholder 3"/>
          <p:cNvSpPr>
            <a:spLocks noGrp="1"/>
          </p:cNvSpPr>
          <p:nvPr>
            <p:ph type="ftr" sz="quarter" idx="10"/>
          </p:nvPr>
        </p:nvSpPr>
        <p:spPr/>
        <p:txBody>
          <a:bodyPr/>
          <a:lstStyle/>
          <a:p>
            <a:pPr>
              <a:defRPr/>
            </a:pPr>
            <a:r>
              <a:rPr lang="en-US" dirty="0" smtClean="0">
                <a:hlinkClick r:id="rId3"/>
              </a:rPr>
              <a:t>www.pjm.com</a:t>
            </a:r>
            <a:endParaRPr lang="en-US" dirty="0" smtClean="0"/>
          </a:p>
          <a:p>
            <a:pPr>
              <a:defRPr/>
            </a:pPr>
            <a:r>
              <a:rPr lang="en-US" sz="800" dirty="0"/>
              <a:t>31524906</a:t>
            </a:r>
          </a:p>
        </p:txBody>
      </p:sp>
    </p:spTree>
    <p:extLst>
      <p:ext uri="{BB962C8B-B14F-4D97-AF65-F5344CB8AC3E}">
        <p14:creationId xmlns:p14="http://schemas.microsoft.com/office/powerpoint/2010/main" val="37795855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Key Question</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5" name="Rounded Rectangle 4"/>
          <p:cNvSpPr/>
          <p:nvPr/>
        </p:nvSpPr>
        <p:spPr>
          <a:xfrm>
            <a:off x="912812" y="1600200"/>
            <a:ext cx="10363200" cy="3048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lvl="0" algn="ctr">
              <a:lnSpc>
                <a:spcPts val="4200"/>
              </a:lnSpc>
            </a:pPr>
            <a:r>
              <a:rPr lang="en-US" altLang="en-US" sz="2800" i="1" dirty="0"/>
              <a:t>Can we rely on PJM’s organized wholesale electricity market to efficiently and reliably manage the entry and exit of supply resources as external forces create tremendous uncertainty and potential industry transformation</a:t>
            </a:r>
            <a:r>
              <a:rPr lang="en-US" altLang="en-US" sz="2800" i="1" dirty="0" smtClean="0"/>
              <a:t>?</a:t>
            </a:r>
            <a:endParaRPr lang="en-US" altLang="en-US" sz="2400" dirty="0"/>
          </a:p>
        </p:txBody>
      </p:sp>
    </p:spTree>
    <p:extLst>
      <p:ext uri="{BB962C8B-B14F-4D97-AF65-F5344CB8AC3E}">
        <p14:creationId xmlns:p14="http://schemas.microsoft.com/office/powerpoint/2010/main" val="12188946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a:t>Comparison of New Natural Gas Generation</a:t>
            </a:r>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56423249"/>
              </p:ext>
            </p:extLst>
          </p:nvPr>
        </p:nvGraphicFramePr>
        <p:xfrm>
          <a:off x="303212" y="1066800"/>
          <a:ext cx="11125198" cy="3817620"/>
        </p:xfrm>
        <a:graphic>
          <a:graphicData uri="http://schemas.openxmlformats.org/drawingml/2006/table">
            <a:tbl>
              <a:tblPr firstRow="1" firstCol="1" bandRow="1">
                <a:tableStyleId>{5C22544A-7EE6-4342-B048-85BDC9FD1C3A}</a:tableStyleId>
              </a:tblPr>
              <a:tblGrid>
                <a:gridCol w="1260177"/>
                <a:gridCol w="1158345"/>
                <a:gridCol w="1031054"/>
                <a:gridCol w="1260177"/>
                <a:gridCol w="1145615"/>
                <a:gridCol w="1260177"/>
                <a:gridCol w="1260177"/>
                <a:gridCol w="1374738"/>
                <a:gridCol w="1374738"/>
              </a:tblGrid>
              <a:tr h="0">
                <a:tc>
                  <a:txBody>
                    <a:bodyPr/>
                    <a:lstStyle/>
                    <a:p>
                      <a:pPr marL="0" marR="0">
                        <a:lnSpc>
                          <a:spcPct val="125000"/>
                        </a:lnSpc>
                        <a:spcBef>
                          <a:spcPts val="0"/>
                        </a:spcBef>
                        <a:spcAft>
                          <a:spcPts val="0"/>
                        </a:spcAft>
                      </a:pPr>
                      <a:r>
                        <a:rPr lang="en-US" sz="1800" dirty="0">
                          <a:effectLst/>
                          <a:latin typeface="Arial Narrow" panose="020B0506020202030204" pitchFamily="34" charset="0"/>
                        </a:rPr>
                        <a:t> </a:t>
                      </a:r>
                      <a:endParaRPr lang="en-US" sz="1800" dirty="0">
                        <a:solidFill>
                          <a:srgbClr val="000000"/>
                        </a:solidFill>
                        <a:effectLst/>
                        <a:latin typeface="Arial Narrow" panose="020B0506020202030204" pitchFamily="34" charset="0"/>
                        <a:ea typeface="Calibri"/>
                        <a:cs typeface="Arial Narrow"/>
                      </a:endParaRPr>
                    </a:p>
                  </a:txBody>
                  <a:tcPr marT="91440" marB="91440"/>
                </a:tc>
                <a:tc gridSpan="2">
                  <a:txBody>
                    <a:bodyPr/>
                    <a:lstStyle/>
                    <a:p>
                      <a:pPr marL="0" marR="0" algn="ctr">
                        <a:lnSpc>
                          <a:spcPct val="125000"/>
                        </a:lnSpc>
                        <a:spcBef>
                          <a:spcPts val="0"/>
                        </a:spcBef>
                        <a:spcAft>
                          <a:spcPts val="0"/>
                        </a:spcAft>
                      </a:pPr>
                      <a:r>
                        <a:rPr lang="en-US" sz="1800" dirty="0">
                          <a:effectLst/>
                          <a:latin typeface="Arial Narrow" panose="020B0506020202030204" pitchFamily="34" charset="0"/>
                        </a:rPr>
                        <a:t>PJM</a:t>
                      </a:r>
                      <a:endParaRPr lang="en-US" sz="1800" dirty="0">
                        <a:solidFill>
                          <a:srgbClr val="000000"/>
                        </a:solidFill>
                        <a:effectLst/>
                        <a:latin typeface="Arial Narrow" panose="020B0506020202030204" pitchFamily="34" charset="0"/>
                        <a:ea typeface="Calibri"/>
                        <a:cs typeface="Arial Narrow"/>
                      </a:endParaRPr>
                    </a:p>
                  </a:txBody>
                  <a:tcPr marT="91440" marB="91440" anchor="b"/>
                </a:tc>
                <a:tc hMerge="1">
                  <a:txBody>
                    <a:bodyPr/>
                    <a:lstStyle/>
                    <a:p>
                      <a:endParaRPr lang="en-US"/>
                    </a:p>
                  </a:txBody>
                  <a:tcPr/>
                </a:tc>
                <a:tc gridSpan="3">
                  <a:txBody>
                    <a:bodyPr/>
                    <a:lstStyle/>
                    <a:p>
                      <a:pPr marL="0" marR="0" algn="ctr">
                        <a:lnSpc>
                          <a:spcPct val="125000"/>
                        </a:lnSpc>
                        <a:spcBef>
                          <a:spcPts val="0"/>
                        </a:spcBef>
                        <a:spcAft>
                          <a:spcPts val="0"/>
                        </a:spcAft>
                      </a:pPr>
                      <a:r>
                        <a:rPr lang="en-US" sz="1800" dirty="0">
                          <a:effectLst/>
                          <a:latin typeface="Arial Narrow" panose="020B0506020202030204" pitchFamily="34" charset="0"/>
                        </a:rPr>
                        <a:t>Virginia</a:t>
                      </a:r>
                      <a:endParaRPr lang="en-US" sz="1800" dirty="0">
                        <a:solidFill>
                          <a:srgbClr val="000000"/>
                        </a:solidFill>
                        <a:effectLst/>
                        <a:latin typeface="Arial Narrow" panose="020B0506020202030204" pitchFamily="34" charset="0"/>
                        <a:ea typeface="Calibri"/>
                        <a:cs typeface="Arial Narrow"/>
                      </a:endParaRPr>
                    </a:p>
                  </a:txBody>
                  <a:tcPr marT="91440" marB="91440" anchor="b"/>
                </a:tc>
                <a:tc hMerge="1">
                  <a:txBody>
                    <a:bodyPr/>
                    <a:lstStyle/>
                    <a:p>
                      <a:endParaRPr lang="en-US"/>
                    </a:p>
                  </a:txBody>
                  <a:tcPr/>
                </a:tc>
                <a:tc hMerge="1">
                  <a:txBody>
                    <a:bodyPr/>
                    <a:lstStyle/>
                    <a:p>
                      <a:endParaRPr lang="en-US"/>
                    </a:p>
                  </a:txBody>
                  <a:tcPr/>
                </a:tc>
                <a:tc gridSpan="3">
                  <a:txBody>
                    <a:bodyPr/>
                    <a:lstStyle/>
                    <a:p>
                      <a:pPr marL="0" marR="0" algn="ctr">
                        <a:lnSpc>
                          <a:spcPct val="125000"/>
                        </a:lnSpc>
                        <a:spcBef>
                          <a:spcPts val="0"/>
                        </a:spcBef>
                        <a:spcAft>
                          <a:spcPts val="0"/>
                        </a:spcAft>
                      </a:pPr>
                      <a:r>
                        <a:rPr lang="en-US" sz="1800">
                          <a:effectLst/>
                          <a:latin typeface="Arial Narrow" panose="020B0506020202030204" pitchFamily="34" charset="0"/>
                        </a:rPr>
                        <a:t>Florida</a:t>
                      </a:r>
                      <a:endParaRPr lang="en-US" sz="1800">
                        <a:solidFill>
                          <a:srgbClr val="000000"/>
                        </a:solidFill>
                        <a:effectLst/>
                        <a:latin typeface="Arial Narrow" panose="020B0506020202030204" pitchFamily="34" charset="0"/>
                        <a:ea typeface="Calibri"/>
                        <a:cs typeface="Arial Narrow"/>
                      </a:endParaRPr>
                    </a:p>
                  </a:txBody>
                  <a:tcPr marT="91440" marB="91440" anchor="b"/>
                </a:tc>
                <a:tc hMerge="1">
                  <a:txBody>
                    <a:bodyPr/>
                    <a:lstStyle/>
                    <a:p>
                      <a:endParaRPr lang="en-US"/>
                    </a:p>
                  </a:txBody>
                  <a:tcPr/>
                </a:tc>
                <a:tc hMerge="1">
                  <a:txBody>
                    <a:bodyPr/>
                    <a:lstStyle/>
                    <a:p>
                      <a:endParaRPr lang="en-US"/>
                    </a:p>
                  </a:txBody>
                  <a:tcPr/>
                </a:tc>
              </a:tr>
              <a:tr h="851535">
                <a:tc rowSpan="2">
                  <a:txBody>
                    <a:bodyPr/>
                    <a:lstStyle/>
                    <a:p>
                      <a:pPr marL="0" marR="0">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tc>
                <a:tc gridSpan="2">
                  <a:txBody>
                    <a:bodyPr/>
                    <a:lstStyle/>
                    <a:p>
                      <a:pPr marL="0" marR="0" algn="ctr">
                        <a:lnSpc>
                          <a:spcPct val="125000"/>
                        </a:lnSpc>
                        <a:spcBef>
                          <a:spcPts val="0"/>
                        </a:spcBef>
                        <a:spcAft>
                          <a:spcPts val="0"/>
                        </a:spcAft>
                      </a:pPr>
                      <a:r>
                        <a:rPr lang="en-US" sz="1800">
                          <a:effectLst/>
                          <a:latin typeface="Arial Narrow" panose="020B0506020202030204" pitchFamily="34" charset="0"/>
                        </a:rPr>
                        <a:t>PJM Capacity, Energy and AS Revenues</a:t>
                      </a:r>
                      <a:br>
                        <a:rPr lang="en-US" sz="1800">
                          <a:effectLst/>
                          <a:latin typeface="Arial Narrow" panose="020B0506020202030204" pitchFamily="34" charset="0"/>
                        </a:rPr>
                      </a:br>
                      <a:r>
                        <a:rPr lang="en-US" sz="1800">
                          <a:effectLst/>
                          <a:latin typeface="Arial Narrow" panose="020B0506020202030204" pitchFamily="34" charset="0"/>
                        </a:rPr>
                        <a:t>(based on net energy revenues)</a:t>
                      </a:r>
                      <a:endParaRPr lang="en-US" sz="1800">
                        <a:solidFill>
                          <a:srgbClr val="000000"/>
                        </a:solidFill>
                        <a:effectLst/>
                        <a:latin typeface="Arial Narrow" panose="020B0506020202030204" pitchFamily="34" charset="0"/>
                        <a:ea typeface="Calibri"/>
                        <a:cs typeface="Arial Narrow"/>
                      </a:endParaRPr>
                    </a:p>
                  </a:txBody>
                  <a:tcPr marT="91440" marB="91440" anchor="b"/>
                </a:tc>
                <a:tc hMerge="1">
                  <a:txBody>
                    <a:bodyPr/>
                    <a:lstStyle/>
                    <a:p>
                      <a:endParaRPr lang="en-US"/>
                    </a:p>
                  </a:txBody>
                  <a:tcPr/>
                </a:tc>
                <a:tc>
                  <a:txBody>
                    <a:bodyPr/>
                    <a:lstStyle/>
                    <a:p>
                      <a:pPr marL="0" marR="0" algn="ctr">
                        <a:lnSpc>
                          <a:spcPct val="125000"/>
                        </a:lnSpc>
                        <a:spcBef>
                          <a:spcPts val="0"/>
                        </a:spcBef>
                        <a:spcAft>
                          <a:spcPts val="0"/>
                        </a:spcAft>
                      </a:pPr>
                      <a:r>
                        <a:rPr lang="en-US" sz="1800">
                          <a:effectLst/>
                          <a:latin typeface="Arial Narrow" panose="020B0506020202030204" pitchFamily="34" charset="0"/>
                        </a:rPr>
                        <a:t>Brunswick County</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ctr">
                        <a:lnSpc>
                          <a:spcPct val="125000"/>
                        </a:lnSpc>
                        <a:spcBef>
                          <a:spcPts val="0"/>
                        </a:spcBef>
                        <a:spcAft>
                          <a:spcPts val="0"/>
                        </a:spcAft>
                      </a:pPr>
                      <a:r>
                        <a:rPr lang="en-US" sz="1800">
                          <a:effectLst/>
                          <a:latin typeface="Arial Narrow" panose="020B0506020202030204" pitchFamily="34" charset="0"/>
                        </a:rPr>
                        <a:t>Bear Garden County</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ctr">
                        <a:lnSpc>
                          <a:spcPct val="125000"/>
                        </a:lnSpc>
                        <a:spcBef>
                          <a:spcPts val="0"/>
                        </a:spcBef>
                        <a:spcAft>
                          <a:spcPts val="0"/>
                        </a:spcAft>
                      </a:pPr>
                      <a:r>
                        <a:rPr lang="en-US" sz="1800">
                          <a:effectLst/>
                          <a:latin typeface="Arial Narrow" panose="020B0506020202030204" pitchFamily="34" charset="0"/>
                        </a:rPr>
                        <a:t>Warren County</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ctr">
                        <a:lnSpc>
                          <a:spcPct val="125000"/>
                        </a:lnSpc>
                        <a:spcBef>
                          <a:spcPts val="0"/>
                        </a:spcBef>
                        <a:spcAft>
                          <a:spcPts val="0"/>
                        </a:spcAft>
                      </a:pPr>
                      <a:r>
                        <a:rPr lang="en-US" sz="1800">
                          <a:effectLst/>
                          <a:latin typeface="Arial Narrow" panose="020B0506020202030204" pitchFamily="34" charset="0"/>
                        </a:rPr>
                        <a:t>Cape Canaveral</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ctr">
                        <a:lnSpc>
                          <a:spcPct val="125000"/>
                        </a:lnSpc>
                        <a:spcBef>
                          <a:spcPts val="0"/>
                        </a:spcBef>
                        <a:spcAft>
                          <a:spcPts val="0"/>
                        </a:spcAft>
                      </a:pPr>
                      <a:r>
                        <a:rPr lang="en-US" sz="1800">
                          <a:effectLst/>
                          <a:latin typeface="Arial Narrow" panose="020B0506020202030204" pitchFamily="34" charset="0"/>
                        </a:rPr>
                        <a:t>Riviera</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ctr">
                        <a:lnSpc>
                          <a:spcPct val="125000"/>
                        </a:lnSpc>
                        <a:spcBef>
                          <a:spcPts val="0"/>
                        </a:spcBef>
                        <a:spcAft>
                          <a:spcPts val="0"/>
                        </a:spcAft>
                      </a:pPr>
                      <a:r>
                        <a:rPr lang="en-US" sz="1800" dirty="0">
                          <a:effectLst/>
                          <a:latin typeface="Arial Narrow" panose="020B0506020202030204" pitchFamily="34" charset="0"/>
                        </a:rPr>
                        <a:t>Port Everglades</a:t>
                      </a:r>
                      <a:endParaRPr lang="en-US" sz="1800" dirty="0">
                        <a:solidFill>
                          <a:srgbClr val="000000"/>
                        </a:solidFill>
                        <a:effectLst/>
                        <a:latin typeface="Arial Narrow" panose="020B0506020202030204" pitchFamily="34" charset="0"/>
                        <a:ea typeface="Calibri"/>
                        <a:cs typeface="Arial Narrow"/>
                      </a:endParaRPr>
                    </a:p>
                  </a:txBody>
                  <a:tcPr marT="91440" marB="91440" anchor="b"/>
                </a:tc>
              </a:tr>
              <a:tr h="0">
                <a:tc vMerge="1">
                  <a:txBody>
                    <a:bodyPr/>
                    <a:lstStyle/>
                    <a:p>
                      <a:endParaRPr lang="en-US"/>
                    </a:p>
                  </a:txBody>
                  <a:tcPr/>
                </a:tc>
                <a:tc>
                  <a:txBody>
                    <a:bodyPr/>
                    <a:lstStyle/>
                    <a:p>
                      <a:pPr marL="0" marR="0" algn="ctr">
                        <a:lnSpc>
                          <a:spcPct val="125000"/>
                        </a:lnSpc>
                        <a:spcBef>
                          <a:spcPts val="0"/>
                        </a:spcBef>
                        <a:spcAft>
                          <a:spcPts val="0"/>
                        </a:spcAft>
                      </a:pPr>
                      <a:r>
                        <a:rPr lang="en-US" sz="1800">
                          <a:effectLst/>
                          <a:latin typeface="Arial Narrow" panose="020B0506020202030204" pitchFamily="34" charset="0"/>
                        </a:rPr>
                        <a:t>RTO</a:t>
                      </a:r>
                      <a:endParaRPr lang="en-US" sz="1800">
                        <a:solidFill>
                          <a:srgbClr val="000000"/>
                        </a:solidFill>
                        <a:effectLst/>
                        <a:latin typeface="Arial Narrow" panose="020B0506020202030204" pitchFamily="34" charset="0"/>
                        <a:ea typeface="Calibri"/>
                        <a:cs typeface="Arial Narrow"/>
                      </a:endParaRPr>
                    </a:p>
                  </a:txBody>
                  <a:tcPr marT="91440" marB="91440" anchor="ctr"/>
                </a:tc>
                <a:tc>
                  <a:txBody>
                    <a:bodyPr/>
                    <a:lstStyle/>
                    <a:p>
                      <a:pPr marL="0" marR="0" algn="ctr">
                        <a:lnSpc>
                          <a:spcPct val="125000"/>
                        </a:lnSpc>
                        <a:spcBef>
                          <a:spcPts val="0"/>
                        </a:spcBef>
                        <a:spcAft>
                          <a:spcPts val="0"/>
                        </a:spcAft>
                      </a:pPr>
                      <a:r>
                        <a:rPr lang="en-US" sz="1800">
                          <a:effectLst/>
                          <a:latin typeface="Arial Narrow" panose="020B0506020202030204" pitchFamily="34" charset="0"/>
                        </a:rPr>
                        <a:t>EMAAC</a:t>
                      </a:r>
                      <a:endParaRPr lang="en-US" sz="1800">
                        <a:solidFill>
                          <a:srgbClr val="000000"/>
                        </a:solidFill>
                        <a:effectLst/>
                        <a:latin typeface="Arial Narrow" panose="020B0506020202030204" pitchFamily="34" charset="0"/>
                        <a:ea typeface="Calibri"/>
                        <a:cs typeface="Arial Narrow"/>
                      </a:endParaRPr>
                    </a:p>
                  </a:txBody>
                  <a:tcPr marT="91440" marB="91440" anchor="ctr"/>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nchor="ctr"/>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nchor="ctr"/>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nchor="ctr"/>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tc>
                <a:tc>
                  <a:txBody>
                    <a:bodyPr/>
                    <a:lstStyle/>
                    <a:p>
                      <a:pPr marL="0" marR="0" algn="ctr">
                        <a:lnSpc>
                          <a:spcPct val="125000"/>
                        </a:lnSpc>
                        <a:spcBef>
                          <a:spcPts val="0"/>
                        </a:spcBef>
                        <a:spcAft>
                          <a:spcPts val="0"/>
                        </a:spcAft>
                      </a:pPr>
                      <a:r>
                        <a:rPr lang="en-US" sz="18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tc>
              </a:tr>
              <a:tr h="575945">
                <a:tc>
                  <a:txBody>
                    <a:bodyPr/>
                    <a:lstStyle/>
                    <a:p>
                      <a:pPr marL="0" marR="0">
                        <a:lnSpc>
                          <a:spcPct val="125000"/>
                        </a:lnSpc>
                        <a:spcBef>
                          <a:spcPts val="0"/>
                        </a:spcBef>
                        <a:spcAft>
                          <a:spcPts val="0"/>
                        </a:spcAft>
                      </a:pPr>
                      <a:r>
                        <a:rPr lang="en-US" sz="1800">
                          <a:effectLst/>
                          <a:latin typeface="Arial Narrow" panose="020B0506020202030204" pitchFamily="34" charset="0"/>
                        </a:rPr>
                        <a:t>Annual Revenue ($/MW-yr)</a:t>
                      </a:r>
                      <a:r>
                        <a:rPr lang="en-US" sz="1800" baseline="30000">
                          <a:effectLst/>
                          <a:latin typeface="Arial Narrow" panose="020B0506020202030204" pitchFamily="34" charset="0"/>
                        </a:rPr>
                        <a:t> </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dirty="0">
                          <a:effectLst/>
                          <a:latin typeface="Arial Narrow" panose="020B0506020202030204" pitchFamily="34" charset="0"/>
                        </a:rPr>
                        <a:t>124,029</a:t>
                      </a:r>
                      <a:endParaRPr lang="en-US" sz="1800" dirty="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151,418</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118,810</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120,696</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97,330</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137,750 </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a:effectLst/>
                          <a:latin typeface="Arial Narrow" panose="020B0506020202030204" pitchFamily="34" charset="0"/>
                        </a:rPr>
                        <a:t>187,200</a:t>
                      </a:r>
                      <a:endParaRPr lang="en-US" sz="1800">
                        <a:solidFill>
                          <a:srgbClr val="000000"/>
                        </a:solidFill>
                        <a:effectLst/>
                        <a:latin typeface="Arial Narrow" panose="020B0506020202030204" pitchFamily="34" charset="0"/>
                        <a:ea typeface="Calibri"/>
                        <a:cs typeface="Arial Narrow"/>
                      </a:endParaRPr>
                    </a:p>
                  </a:txBody>
                  <a:tcPr marT="91440" marB="91440" anchor="b"/>
                </a:tc>
                <a:tc>
                  <a:txBody>
                    <a:bodyPr/>
                    <a:lstStyle/>
                    <a:p>
                      <a:pPr marL="0" marR="0" algn="r">
                        <a:lnSpc>
                          <a:spcPct val="125000"/>
                        </a:lnSpc>
                        <a:spcBef>
                          <a:spcPts val="0"/>
                        </a:spcBef>
                        <a:spcAft>
                          <a:spcPts val="0"/>
                        </a:spcAft>
                      </a:pPr>
                      <a:r>
                        <a:rPr lang="en-US" sz="1800" dirty="0">
                          <a:effectLst/>
                          <a:latin typeface="Arial Narrow" panose="020B0506020202030204" pitchFamily="34" charset="0"/>
                        </a:rPr>
                        <a:t>169,146</a:t>
                      </a:r>
                      <a:endParaRPr lang="en-US" sz="1800" dirty="0">
                        <a:solidFill>
                          <a:srgbClr val="000000"/>
                        </a:solidFill>
                        <a:effectLst/>
                        <a:latin typeface="Arial Narrow" panose="020B0506020202030204" pitchFamily="34" charset="0"/>
                        <a:ea typeface="Calibri"/>
                        <a:cs typeface="Arial Narrow"/>
                      </a:endParaRPr>
                    </a:p>
                  </a:txBody>
                  <a:tcPr marT="91440" marB="91440" anchor="b"/>
                </a:tc>
              </a:tr>
            </a:tbl>
          </a:graphicData>
        </a:graphic>
      </p:graphicFrame>
    </p:spTree>
    <p:extLst>
      <p:ext uri="{BB962C8B-B14F-4D97-AF65-F5344CB8AC3E}">
        <p14:creationId xmlns:p14="http://schemas.microsoft.com/office/powerpoint/2010/main" val="29760982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 Investments – Risk Adjusted Costs</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www.pjm.com</a:t>
            </a:r>
            <a:endParaRPr lang="en-US">
              <a:solidFill>
                <a:srgbClr val="FFFFFF"/>
              </a:solidFill>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7263" y="894666"/>
            <a:ext cx="7734300" cy="475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8865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6" name="TextBox 5"/>
          <p:cNvSpPr txBox="1"/>
          <p:nvPr/>
        </p:nvSpPr>
        <p:spPr>
          <a:xfrm>
            <a:off x="4799012" y="3962400"/>
            <a:ext cx="7010400" cy="1940957"/>
          </a:xfrm>
          <a:prstGeom prst="round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i="1" dirty="0" smtClean="0"/>
              <a:t>First </a:t>
            </a:r>
            <a:r>
              <a:rPr lang="en-US" i="1" dirty="0"/>
              <a:t>Energy is seeking a power purchase agreement to “prevent plants from retiring before it is economic to do so.” </a:t>
            </a:r>
            <a:endParaRPr lang="en-US" i="1" dirty="0" smtClean="0"/>
          </a:p>
          <a:p>
            <a:endParaRPr lang="en-US" i="1" dirty="0"/>
          </a:p>
          <a:p>
            <a:r>
              <a:rPr lang="en-US" dirty="0" smtClean="0"/>
              <a:t>Deposition </a:t>
            </a:r>
            <a:r>
              <a:rPr lang="en-US" dirty="0"/>
              <a:t>Testimony, Larry </a:t>
            </a:r>
            <a:r>
              <a:rPr lang="en-US" dirty="0" err="1"/>
              <a:t>Makovich</a:t>
            </a:r>
            <a:r>
              <a:rPr lang="en-US" dirty="0"/>
              <a:t>, Public Utilities Commission Ohio (2015)</a:t>
            </a:r>
          </a:p>
          <a:p>
            <a:endParaRPr lang="en-US" dirty="0"/>
          </a:p>
        </p:txBody>
      </p:sp>
      <p:sp>
        <p:nvSpPr>
          <p:cNvPr id="7" name="TextBox 6"/>
          <p:cNvSpPr txBox="1"/>
          <p:nvPr/>
        </p:nvSpPr>
        <p:spPr>
          <a:xfrm>
            <a:off x="455612" y="1600200"/>
            <a:ext cx="7543800" cy="2247424"/>
          </a:xfrm>
          <a:prstGeom prst="round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i="1" dirty="0"/>
              <a:t>“[P]</a:t>
            </a:r>
            <a:r>
              <a:rPr lang="en-US" i="1" dirty="0" err="1"/>
              <a:t>oorly</a:t>
            </a:r>
            <a:r>
              <a:rPr lang="en-US" i="1" dirty="0"/>
              <a:t> structured electricity markets are putting at risk other well-operated, proven nuclear-energy facilities in New York, Ohio, Illinois and other states. Once closed, these plants won’t reopen. We must act now before it is too late</a:t>
            </a:r>
            <a:r>
              <a:rPr lang="en-US" i="1" dirty="0" smtClean="0"/>
              <a:t>.”</a:t>
            </a:r>
          </a:p>
          <a:p>
            <a:endParaRPr lang="en-US" dirty="0"/>
          </a:p>
          <a:p>
            <a:pPr lvl="0"/>
            <a:r>
              <a:rPr lang="en-US" dirty="0" smtClean="0"/>
              <a:t>Christine </a:t>
            </a:r>
            <a:r>
              <a:rPr lang="en-US" dirty="0"/>
              <a:t>Todd-Whitman, WSJ (2015)</a:t>
            </a:r>
          </a:p>
          <a:p>
            <a:endParaRPr lang="en-US" dirty="0"/>
          </a:p>
        </p:txBody>
      </p:sp>
      <p:sp>
        <p:nvSpPr>
          <p:cNvPr id="8" name="TextBox 7"/>
          <p:cNvSpPr txBox="1"/>
          <p:nvPr/>
        </p:nvSpPr>
        <p:spPr>
          <a:xfrm>
            <a:off x="455612" y="1143000"/>
            <a:ext cx="7010400" cy="369332"/>
          </a:xfrm>
          <a:prstGeom prst="rect">
            <a:avLst/>
          </a:prstGeom>
          <a:noFill/>
        </p:spPr>
        <p:txBody>
          <a:bodyPr wrap="square" rtlCol="0">
            <a:spAutoFit/>
          </a:bodyPr>
          <a:lstStyle/>
          <a:p>
            <a:r>
              <a:rPr lang="en-US" altLang="en-US" dirty="0"/>
              <a:t>This is the claim. .  .</a:t>
            </a:r>
            <a:endParaRPr lang="en-US" dirty="0"/>
          </a:p>
        </p:txBody>
      </p:sp>
    </p:spTree>
    <p:extLst>
      <p:ext uri="{BB962C8B-B14F-4D97-AF65-F5344CB8AC3E}">
        <p14:creationId xmlns:p14="http://schemas.microsoft.com/office/powerpoint/2010/main" val="22798075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Cleared Installed Capacity</a:t>
            </a:r>
            <a:endParaRPr lang="en-US" dirty="0"/>
          </a:p>
        </p:txBody>
      </p:sp>
      <p:sp>
        <p:nvSpPr>
          <p:cNvPr id="6" name="Content Placeholder 5"/>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 y="870254"/>
            <a:ext cx="11809412" cy="5149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587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88" y="990600"/>
            <a:ext cx="1073785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Cumulative Generator Capacity Additions Since 2007/ 08</a:t>
            </a:r>
            <a:endParaRPr lang="en-US" dirty="0"/>
          </a:p>
        </p:txBody>
      </p:sp>
      <p:sp>
        <p:nvSpPr>
          <p:cNvPr id="3" name="Footer Placeholder 2"/>
          <p:cNvSpPr>
            <a:spLocks noGrp="1"/>
          </p:cNvSpPr>
          <p:nvPr>
            <p:ph type="ftr" sz="quarter" idx="10"/>
          </p:nvPr>
        </p:nvSpPr>
        <p:spPr/>
        <p:txBody>
          <a:bodyPr/>
          <a:lstStyle/>
          <a:p>
            <a:pPr>
              <a:defRPr/>
            </a:pPr>
            <a:r>
              <a:rPr lang="en-US" smtClean="0"/>
              <a:t>www.pjm.com</a:t>
            </a:r>
            <a:endParaRPr lang="en-US"/>
          </a:p>
        </p:txBody>
      </p:sp>
      <p:sp>
        <p:nvSpPr>
          <p:cNvPr id="4" name="Rectangle 3"/>
          <p:cNvSpPr/>
          <p:nvPr/>
        </p:nvSpPr>
        <p:spPr>
          <a:xfrm>
            <a:off x="1598612" y="1600200"/>
            <a:ext cx="2209800" cy="38100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Left Brace 4"/>
          <p:cNvSpPr/>
          <p:nvPr/>
        </p:nvSpPr>
        <p:spPr>
          <a:xfrm rot="5400000">
            <a:off x="2436812" y="152400"/>
            <a:ext cx="533400" cy="2362200"/>
          </a:xfrm>
          <a:prstGeom prst="leftBrace">
            <a:avLst>
              <a:gd name="adj1" fmla="val 25170"/>
              <a:gd name="adj2" fmla="val 5138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TextBox 5"/>
          <p:cNvSpPr txBox="1"/>
          <p:nvPr/>
        </p:nvSpPr>
        <p:spPr>
          <a:xfrm>
            <a:off x="1979612" y="685800"/>
            <a:ext cx="13716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t>80% Gas</a:t>
            </a:r>
            <a:endParaRPr lang="en-US" dirty="0"/>
          </a:p>
        </p:txBody>
      </p:sp>
      <p:sp>
        <p:nvSpPr>
          <p:cNvPr id="8" name="Rectangle 7"/>
          <p:cNvSpPr/>
          <p:nvPr/>
        </p:nvSpPr>
        <p:spPr>
          <a:xfrm>
            <a:off x="9142412" y="1371600"/>
            <a:ext cx="2133600" cy="422275"/>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smtClean="0"/>
              <a:t>Total=36,000 MW</a:t>
            </a:r>
            <a:endParaRPr lang="en-US" dirty="0"/>
          </a:p>
        </p:txBody>
      </p:sp>
    </p:spTree>
    <p:extLst>
      <p:ext uri="{BB962C8B-B14F-4D97-AF65-F5344CB8AC3E}">
        <p14:creationId xmlns:p14="http://schemas.microsoft.com/office/powerpoint/2010/main" val="20507672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Concern With Markets Managing Retirements </a:t>
            </a:r>
            <a:endParaRPr lang="en-US" dirty="0"/>
          </a:p>
        </p:txBody>
      </p:sp>
      <p:sp>
        <p:nvSpPr>
          <p:cNvPr id="3" name="Content Placeholder 2"/>
          <p:cNvSpPr>
            <a:spLocks noGrp="1"/>
          </p:cNvSpPr>
          <p:nvPr>
            <p:ph idx="1"/>
          </p:nvPr>
        </p:nvSpPr>
        <p:spPr>
          <a:xfrm>
            <a:off x="455612" y="838201"/>
            <a:ext cx="10969625" cy="5105400"/>
          </a:xfrm>
        </p:spPr>
        <p:txBody>
          <a:bodyPr/>
          <a:lstStyle/>
          <a:p>
            <a:pPr marL="287338" indent="-287338">
              <a:spcAft>
                <a:spcPts val="1200"/>
              </a:spcAft>
            </a:pPr>
            <a:r>
              <a:rPr lang="en-US" altLang="en-US" sz="2400" dirty="0" smtClean="0">
                <a:solidFill>
                  <a:srgbClr val="FF0000"/>
                </a:solidFill>
              </a:rPr>
              <a:t>Price – short sighted; gas prices will rise</a:t>
            </a:r>
          </a:p>
          <a:p>
            <a:pPr marL="287338" indent="-287338">
              <a:spcAft>
                <a:spcPts val="1200"/>
              </a:spcAft>
            </a:pPr>
            <a:r>
              <a:rPr lang="en-US" altLang="en-US" sz="2400" dirty="0" smtClean="0">
                <a:solidFill>
                  <a:srgbClr val="FF0000"/>
                </a:solidFill>
              </a:rPr>
              <a:t>Price/Reliability -  delivery concerns </a:t>
            </a:r>
            <a:endParaRPr lang="en-US" altLang="en-US" sz="2400" dirty="0">
              <a:solidFill>
                <a:srgbClr val="FF0000"/>
              </a:solidFill>
            </a:endParaRPr>
          </a:p>
          <a:p>
            <a:pPr marL="282575" indent="-282575">
              <a:spcAft>
                <a:spcPts val="1200"/>
              </a:spcAft>
            </a:pPr>
            <a:r>
              <a:rPr lang="en-US" sz="2400" dirty="0" smtClean="0">
                <a:solidFill>
                  <a:srgbClr val="FF0000"/>
                </a:solidFill>
              </a:rPr>
              <a:t>Reliability -  Operational attributes (baseload v. flexibility)</a:t>
            </a:r>
          </a:p>
          <a:p>
            <a:pPr marL="282575" indent="-282575">
              <a:spcAft>
                <a:spcPts val="1200"/>
              </a:spcAft>
            </a:pPr>
            <a:r>
              <a:rPr lang="en-US" sz="2400" dirty="0" smtClean="0">
                <a:solidFill>
                  <a:srgbClr val="FF0000"/>
                </a:solidFill>
              </a:rPr>
              <a:t>Reliability - Long term adequacy; black swan events; “perish the fleet”</a:t>
            </a:r>
          </a:p>
          <a:p>
            <a:pPr marL="684213" indent="-684213">
              <a:spcAft>
                <a:spcPts val="1200"/>
              </a:spcAft>
            </a:pPr>
            <a:r>
              <a:rPr lang="en-US" sz="2400" dirty="0" smtClean="0">
                <a:solidFill>
                  <a:srgbClr val="00B050"/>
                </a:solidFill>
              </a:rPr>
              <a:t>Environmental Policy – zero emission</a:t>
            </a:r>
          </a:p>
          <a:p>
            <a:pPr marL="684213" indent="-684213">
              <a:spcAft>
                <a:spcPts val="1200"/>
              </a:spcAft>
            </a:pPr>
            <a:r>
              <a:rPr lang="en-US" sz="2400" dirty="0" smtClean="0">
                <a:solidFill>
                  <a:srgbClr val="00B050"/>
                </a:solidFill>
              </a:rPr>
              <a:t>Social/Political Policies</a:t>
            </a:r>
          </a:p>
          <a:p>
            <a:pPr marL="1217613" lvl="2" indent="-684213">
              <a:spcAft>
                <a:spcPts val="1200"/>
              </a:spcAft>
            </a:pPr>
            <a:r>
              <a:rPr lang="en-US" sz="2200" dirty="0" smtClean="0">
                <a:solidFill>
                  <a:srgbClr val="00B050"/>
                </a:solidFill>
              </a:rPr>
              <a:t>Jobs</a:t>
            </a:r>
            <a:r>
              <a:rPr lang="en-US" sz="2200" dirty="0">
                <a:solidFill>
                  <a:srgbClr val="00B050"/>
                </a:solidFill>
              </a:rPr>
              <a:t>, economic </a:t>
            </a:r>
            <a:r>
              <a:rPr lang="en-US" sz="2200" dirty="0" smtClean="0">
                <a:solidFill>
                  <a:srgbClr val="00B050"/>
                </a:solidFill>
              </a:rPr>
              <a:t>vitality, etc.</a:t>
            </a:r>
            <a:endParaRPr lang="en-US" sz="2200" dirty="0">
              <a:solidFill>
                <a:srgbClr val="00B050"/>
              </a:solidFill>
            </a:endParaRPr>
          </a:p>
          <a:p>
            <a:pPr marL="1217613" lvl="2" indent="-684213">
              <a:spcAft>
                <a:spcPts val="1200"/>
              </a:spcAft>
            </a:pPr>
            <a:r>
              <a:rPr lang="en-US" sz="2200" dirty="0" smtClean="0">
                <a:solidFill>
                  <a:srgbClr val="00B050"/>
                </a:solidFill>
              </a:rPr>
              <a:t>“</a:t>
            </a:r>
            <a:r>
              <a:rPr lang="en-US" sz="2200" dirty="0">
                <a:solidFill>
                  <a:srgbClr val="00B050"/>
                </a:solidFill>
              </a:rPr>
              <a:t>E</a:t>
            </a:r>
            <a:r>
              <a:rPr lang="en-US" sz="2200" dirty="0" smtClean="0">
                <a:solidFill>
                  <a:srgbClr val="00B050"/>
                </a:solidFill>
              </a:rPr>
              <a:t>fficient</a:t>
            </a:r>
            <a:r>
              <a:rPr lang="en-US" sz="2200" dirty="0">
                <a:solidFill>
                  <a:srgbClr val="00B050"/>
                </a:solidFill>
              </a:rPr>
              <a:t>” </a:t>
            </a:r>
            <a:r>
              <a:rPr lang="en-US" sz="2200" dirty="0" smtClean="0">
                <a:solidFill>
                  <a:srgbClr val="00B050"/>
                </a:solidFill>
              </a:rPr>
              <a:t>vs</a:t>
            </a:r>
            <a:r>
              <a:rPr lang="en-US" sz="2200" dirty="0">
                <a:solidFill>
                  <a:srgbClr val="00B050"/>
                </a:solidFill>
              </a:rPr>
              <a:t>. “best” </a:t>
            </a:r>
            <a:r>
              <a:rPr lang="en-US" sz="2200" dirty="0" smtClean="0">
                <a:solidFill>
                  <a:srgbClr val="00B050"/>
                </a:solidFill>
              </a:rPr>
              <a:t>portfolio</a:t>
            </a:r>
            <a:endParaRPr lang="en-US" sz="2200" dirty="0">
              <a:solidFill>
                <a:srgbClr val="00B050"/>
              </a:solidFill>
            </a:endParaRPr>
          </a:p>
        </p:txBody>
      </p:sp>
      <p:sp>
        <p:nvSpPr>
          <p:cNvPr id="4" name="Footer Placeholder 3"/>
          <p:cNvSpPr>
            <a:spLocks noGrp="1"/>
          </p:cNvSpPr>
          <p:nvPr>
            <p:ph type="ftr" sz="quarter" idx="10"/>
          </p:nvPr>
        </p:nvSpPr>
        <p:spPr/>
        <p:txBody>
          <a:bodyPr/>
          <a:lstStyle/>
          <a:p>
            <a:pPr>
              <a:defRPr/>
            </a:pPr>
            <a:r>
              <a:rPr lang="en-US" dirty="0" err="1" smtClean="0"/>
              <a:t>www.pjm.com</a:t>
            </a:r>
            <a:endParaRPr lang="en-US" dirty="0"/>
          </a:p>
        </p:txBody>
      </p:sp>
      <p:sp>
        <p:nvSpPr>
          <p:cNvPr id="6" name="TextBox 5"/>
          <p:cNvSpPr txBox="1"/>
          <p:nvPr/>
        </p:nvSpPr>
        <p:spPr>
          <a:xfrm>
            <a:off x="6704012" y="3641169"/>
            <a:ext cx="5181600" cy="2145268"/>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lvl="1" indent="0">
              <a:spcAft>
                <a:spcPts val="1000"/>
              </a:spcAft>
              <a:buNone/>
            </a:pPr>
            <a:r>
              <a:rPr lang="en-US" altLang="en-US" sz="2000" b="1" dirty="0" smtClean="0"/>
              <a:t>Conclusion:  (</a:t>
            </a:r>
            <a:r>
              <a:rPr lang="en-US" altLang="en-US" sz="2000" b="1" dirty="0" err="1" smtClean="0"/>
              <a:t>i</a:t>
            </a:r>
            <a:r>
              <a:rPr lang="en-US" altLang="en-US" sz="2000" b="1" dirty="0" smtClean="0"/>
              <a:t>) markets can implement well-designed enviro policies, and/or (ii) markets can be changed to permit subsidized projects while protecting market price integrity.</a:t>
            </a:r>
            <a:r>
              <a:rPr lang="en-US" altLang="en-US" sz="2000" dirty="0" smtClean="0"/>
              <a:t/>
            </a:r>
            <a:br>
              <a:rPr lang="en-US" altLang="en-US" sz="2000" dirty="0" smtClean="0"/>
            </a:br>
            <a:endParaRPr lang="en-US" sz="2000" dirty="0"/>
          </a:p>
        </p:txBody>
      </p:sp>
    </p:spTree>
    <p:extLst>
      <p:ext uri="{BB962C8B-B14F-4D97-AF65-F5344CB8AC3E}">
        <p14:creationId xmlns:p14="http://schemas.microsoft.com/office/powerpoint/2010/main" val="22827366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cc2d2296-a691-4ec1-8468-cc4cd30e10fd"/>
</p:tagLst>
</file>

<file path=ppt/theme/theme1.xml><?xml version="1.0" encoding="utf-8"?>
<a:theme xmlns:a="http://schemas.openxmlformats.org/drawingml/2006/main" name="Default Theme">
  <a:themeElements>
    <a:clrScheme name="PJM_Colorss">
      <a:dk1>
        <a:sysClr val="windowText" lastClr="000000"/>
      </a:dk1>
      <a:lt1>
        <a:srgbClr val="FFFFFF"/>
      </a:lt1>
      <a:dk2>
        <a:srgbClr val="000000"/>
      </a:dk2>
      <a:lt2>
        <a:srgbClr val="EEECE1"/>
      </a:lt2>
      <a:accent1>
        <a:srgbClr val="013366"/>
      </a:accent1>
      <a:accent2>
        <a:srgbClr val="99CC00"/>
      </a:accent2>
      <a:accent3>
        <a:srgbClr val="00B0F0"/>
      </a:accent3>
      <a:accent4>
        <a:srgbClr val="FF9900"/>
      </a:accent4>
      <a:accent5>
        <a:srgbClr val="808080"/>
      </a:accent5>
      <a:accent6>
        <a:srgbClr val="FF00FF"/>
      </a:accent6>
      <a:hlink>
        <a:srgbClr val="0000FF"/>
      </a:hlink>
      <a:folHlink>
        <a:srgbClr val="80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378</Words>
  <Application>Microsoft Macintosh PowerPoint</Application>
  <PresentationFormat>Custom</PresentationFormat>
  <Paragraphs>81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Investment Efficiency Resource Exit/Entry in Organized Electricity Markets</vt:lpstr>
      <vt:lpstr>Key Question</vt:lpstr>
      <vt:lpstr>Comparison of New Natural Gas Generation</vt:lpstr>
      <vt:lpstr>New Investments – Risk Adjusted Costs</vt:lpstr>
      <vt:lpstr>Exit</vt:lpstr>
      <vt:lpstr>Cleared Installed Capacity</vt:lpstr>
      <vt:lpstr>Cumulative Generator Capacity Additions Since 2007/ 08</vt:lpstr>
      <vt:lpstr>Concern With Markets Managing Retirements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cp:lastPrinted>2016-06-27T13:11:26Z</cp:lastPrinted>
  <dcterms:created xsi:type="dcterms:W3CDTF">2016-06-27T13:11:26Z</dcterms:created>
  <dcterms:modified xsi:type="dcterms:W3CDTF">2016-06-27T14:53:12Z</dcterms:modified>
</cp:coreProperties>
</file>